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13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Raleway Black" panose="020B0A03030101060003" pitchFamily="34" charset="0"/>
      <p:bold r:id="rId14"/>
      <p:boldItalic r:id="rId15"/>
    </p:embeddedFont>
    <p:embeddedFont>
      <p:font typeface="Raleway ExtraBold" panose="020B0903030101060003" pitchFamily="34" charset="0"/>
      <p:bold r:id="rId16"/>
      <p:boldItalic r:id="rId17"/>
    </p:embeddedFont>
    <p:embeddedFont>
      <p:font typeface="Raleway Light" panose="020B0403030101060003" pitchFamily="34" charset="0"/>
      <p:regular r:id="rId18"/>
      <p:italic r:id="rId19"/>
    </p:embeddedFont>
    <p:embeddedFont>
      <p:font typeface="Raleway Medium" panose="020B0603030101060003" pitchFamily="34" charset="0"/>
      <p:regular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4032" userDrawn="1">
          <p15:clr>
            <a:srgbClr val="A4A3A4"/>
          </p15:clr>
        </p15:guide>
        <p15:guide id="4" pos="7224" userDrawn="1">
          <p15:clr>
            <a:srgbClr val="A4A3A4"/>
          </p15:clr>
        </p15:guide>
        <p15:guide id="5" orient="horz" pos="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A28"/>
    <a:srgbClr val="EED476"/>
    <a:srgbClr val="9CD590"/>
    <a:srgbClr val="F3E19F"/>
    <a:srgbClr val="F4FBF3"/>
    <a:srgbClr val="EBF7E9"/>
    <a:srgbClr val="CEEAC8"/>
    <a:srgbClr val="CEE6C0"/>
    <a:srgbClr val="CCECE9"/>
    <a:srgbClr val="EACB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990" y="372"/>
      </p:cViewPr>
      <p:guideLst>
        <p:guide orient="horz" pos="528"/>
        <p:guide pos="456"/>
        <p:guide orient="horz" pos="4032"/>
        <p:guide pos="7224"/>
        <p:guide orient="horz" pos="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8DD34-6174-477A-AE6C-4FF680A2D7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00909-0FA6-45B8-B8DC-F53397C08C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2BD1-35D6-4C9C-BF46-5693481EC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C5C9-164C-46B3-A87E-7660D39D3106}" type="datetime2">
              <a:rPr lang="en-US" smtClean="0"/>
              <a:t>Thursday, July 6,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B6891-A2AF-4AD3-92D2-F4322CD24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38BC1-20C4-4D40-A6F9-841733097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4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F6391-76DA-41DB-A783-2A531719A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DDCB9F-F52A-42A9-BD92-7018790A75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783DC-60A5-4A46-B0EB-491E7A823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5179A-1E2B-41AB-B400-4F1B4022FAEE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D094F-1A08-4199-8529-BD77B67A4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A60FA-3E90-4820-8D72-C7562B446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5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C523CA-AA53-40FC-8C44-DF57A016B7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839EDC-060F-45BC-95CE-AB225EA46B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B3367-D302-4849-842B-86D757A18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81D0F-6595-4F14-8EF3-954CD87C797B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34A3C-34B9-43BA-8A1E-71A5F3483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F42AD-5F5B-47CB-B84F-DE67769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80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AEAC2-E7DF-47EE-9076-66F2752BC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712CF-E904-42AA-89B4-8C1797FD7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22F5C-CB82-4B2D-A919-13E0D6E90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CFF8A-AAF8-4A12-8A91-9CA0EAF6CBB9}" type="datetime2">
              <a:rPr lang="en-US" smtClean="0"/>
              <a:t>Thursday, July 6,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8A616-7946-4395-8838-E77AE4B9B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59AC5-0F33-4783-AF7A-72499B871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82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AF081-9622-4E0E-A59C-DB64DEC53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5BD415-A9D0-4A08-AC92-633CEFB35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9567E-95FF-4B33-AC38-3B73CEE65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C25C3-021A-4B0B-8F70-0C181FE1CF45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725041-6A8B-46BA-A1AC-8593980DF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154DB-CA8C-4A85-9A35-D17889709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074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4A7DD-FA33-4FA3-AA0A-3394A966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83796-6B9E-4AF3-A089-B6EB37E0DD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19B8AE-BDF7-4216-AF2A-60D4883395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36E40D-71E9-48A0-AD23-5C5527586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3D88D-8CEC-4ED9-A53B-5596187D9A16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4B6DD7-8406-4CCF-8DC7-6ED568498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2CDD2A-8B2A-4FAF-865B-BA8865AD5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216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81FF4-E5BE-4DDE-A344-C60000DF3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6416B-8533-4711-A8DB-87B67B7E0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6109D8-AFE9-4806-B7DD-1A8D635AC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0444F7-302F-454B-A3E2-4DECA6E3E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9A9A6E-DA3D-4D17-A4D1-E13A9093B3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1435F6-1942-40FD-855C-4DF890798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CD382-DFDA-4722-A27A-59C21AD112F2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8CDC8D-1245-4BAB-A5C7-01DBC4446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42635A-3B93-49F6-8CC3-9B08F10BF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117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46FA0-6FD6-4122-B5E4-AD547E7CF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6DB05B-8471-41B6-AAA6-1496228FA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A30D-1C09-413F-AAB1-38F366000715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813098-FCE9-478C-954D-F19ABCC13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287DF-431C-44C6-B416-424D028DC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45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68F977-2358-4752-99FC-05CBB111F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82B9C-D65E-4F64-95C3-B10F3B00F0D9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E7DC67-75D7-4AC6-BC9C-4A502DC4E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FF241-F7AB-4A97-B87B-570637302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14A6B-753B-4E4C-A8BD-E8162C482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19ADC-4C12-4F51-9A31-ED402C7AB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F1CFD-B16E-4209-B0B6-52F1CC5BC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7283AF-CFDA-494C-8768-2B9CF1955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5FDCC-6AAC-4A08-B9E0-3793AB5E64C3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43219-3BF7-4A05-AC7F-AFA095C7F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97602-D26D-457D-859D-FB6BA450D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397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C6161-835E-49FF-8DD9-D10F86FF1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F903B9-49C6-445F-A357-063F8034F7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C44500-8741-4007-AF45-1CD1E739A1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AF1F5B-6BA5-4183-97C6-68C10F6A4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FE94D-439C-40F1-900E-BC07940E3988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BF7D8-D6A3-46F6-B22C-F3EFD3F3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DFDCC1-7656-42E2-86C5-E5E88F38B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564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4B1FBE-0479-43A7-ADAD-2E2FFFCAC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BA85B-A964-4135-9AED-7CE1E2250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61B39-0643-49AC-A254-CB22185809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A2CF1-0EB2-4673-802D-3371233E4A77}" type="datetime2">
              <a:rPr lang="en-US" smtClean="0"/>
              <a:t>Thursday, July 6,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DDD48-20A6-409E-849F-3D1D41B395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42C57-B6C6-4F13-B733-A2A3815FD1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201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F86D368-7EBD-465D-82CC-DDD898445E49}"/>
              </a:ext>
            </a:extLst>
          </p:cNvPr>
          <p:cNvSpPr/>
          <p:nvPr/>
        </p:nvSpPr>
        <p:spPr>
          <a:xfrm>
            <a:off x="1337732" y="1122363"/>
            <a:ext cx="9516536" cy="4613274"/>
          </a:xfrm>
          <a:prstGeom prst="roundRect">
            <a:avLst>
              <a:gd name="adj" fmla="val 13323"/>
            </a:avLst>
          </a:prstGeom>
          <a:solidFill>
            <a:srgbClr val="9CD590"/>
          </a:solidFill>
          <a:ln>
            <a:noFill/>
          </a:ln>
          <a:effectLst>
            <a:outerShdw blurRad="342900" sx="99000" sy="99000" algn="ctr" rotWithShape="0">
              <a:srgbClr val="9CD59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F542B-B843-4559-931A-CDCE91F27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7483" y="2327822"/>
            <a:ext cx="4910667" cy="1315904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336A28"/>
                </a:solidFill>
                <a:latin typeface="Raleway Black" panose="020B0A03030101060003" pitchFamily="34" charset="0"/>
              </a:rPr>
              <a:t>Pitch Deck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AF9B04-3248-43D3-B7B1-D1EAC4A796D6}"/>
              </a:ext>
            </a:extLst>
          </p:cNvPr>
          <p:cNvSpPr txBox="1">
            <a:spLocks/>
          </p:cNvSpPr>
          <p:nvPr/>
        </p:nvSpPr>
        <p:spPr>
          <a:xfrm>
            <a:off x="1946372" y="3629275"/>
            <a:ext cx="3650864" cy="656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latin typeface="Raleway Light" panose="020B0403030101060003" pitchFamily="34" charset="0"/>
              </a:rPr>
              <a:t>Idea for the soonami.io hackathon – pitch deck presentation analyzer.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496A32F-E6A8-49FF-B253-DB5CCC3F8A10}"/>
              </a:ext>
            </a:extLst>
          </p:cNvPr>
          <p:cNvGrpSpPr/>
          <p:nvPr/>
        </p:nvGrpSpPr>
        <p:grpSpPr>
          <a:xfrm flipH="1">
            <a:off x="9171516" y="3140472"/>
            <a:ext cx="2116137" cy="4450555"/>
            <a:chOff x="1079500" y="2844800"/>
            <a:chExt cx="2116137" cy="4450555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6706834-9473-46CA-9D5F-B95299C4AB02}"/>
                </a:ext>
              </a:extLst>
            </p:cNvPr>
            <p:cNvCxnSpPr/>
            <p:nvPr/>
          </p:nvCxnSpPr>
          <p:spPr>
            <a:xfrm>
              <a:off x="1079500" y="2844800"/>
              <a:ext cx="0" cy="2247900"/>
            </a:xfrm>
            <a:prstGeom prst="line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7F9D7FA7-465A-4898-9013-0F8B1EAD09A0}"/>
                </a:ext>
              </a:extLst>
            </p:cNvPr>
            <p:cNvSpPr/>
            <p:nvPr/>
          </p:nvSpPr>
          <p:spPr>
            <a:xfrm rot="10800000">
              <a:off x="1079500" y="4358481"/>
              <a:ext cx="1468437" cy="1468437"/>
            </a:xfrm>
            <a:prstGeom prst="arc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CD590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DD25CF7-2E01-4497-B480-30416DF00F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13719" y="5826918"/>
              <a:ext cx="647700" cy="0"/>
            </a:xfrm>
            <a:prstGeom prst="line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9D936F41-88E6-4BBA-8A3A-48CA8F2EE0FE}"/>
                </a:ext>
              </a:extLst>
            </p:cNvPr>
            <p:cNvSpPr/>
            <p:nvPr/>
          </p:nvSpPr>
          <p:spPr>
            <a:xfrm>
              <a:off x="1727200" y="5826918"/>
              <a:ext cx="1468437" cy="1468437"/>
            </a:xfrm>
            <a:prstGeom prst="arc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CD590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1313A5C-3109-4A44-9AEF-F363DCCFBC27}"/>
              </a:ext>
            </a:extLst>
          </p:cNvPr>
          <p:cNvGrpSpPr/>
          <p:nvPr/>
        </p:nvGrpSpPr>
        <p:grpSpPr>
          <a:xfrm rot="10800000" flipH="1">
            <a:off x="904346" y="-742815"/>
            <a:ext cx="2116137" cy="4450555"/>
            <a:chOff x="1079500" y="2844800"/>
            <a:chExt cx="2116137" cy="4450555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5BAFB9D-3E33-48C8-BA05-96DB5797BFAC}"/>
                </a:ext>
              </a:extLst>
            </p:cNvPr>
            <p:cNvCxnSpPr/>
            <p:nvPr/>
          </p:nvCxnSpPr>
          <p:spPr>
            <a:xfrm>
              <a:off x="1079500" y="2844800"/>
              <a:ext cx="0" cy="2247900"/>
            </a:xfrm>
            <a:prstGeom prst="line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Arc 26">
              <a:extLst>
                <a:ext uri="{FF2B5EF4-FFF2-40B4-BE49-F238E27FC236}">
                  <a16:creationId xmlns:a16="http://schemas.microsoft.com/office/drawing/2014/main" id="{A82BB00E-0C6D-4534-B41E-EC42C25BD619}"/>
                </a:ext>
              </a:extLst>
            </p:cNvPr>
            <p:cNvSpPr/>
            <p:nvPr/>
          </p:nvSpPr>
          <p:spPr>
            <a:xfrm rot="10800000">
              <a:off x="1079500" y="4358481"/>
              <a:ext cx="1468437" cy="1468437"/>
            </a:xfrm>
            <a:prstGeom prst="arc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CD590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73DFC29-E9CE-4556-A55F-1028109F41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13719" y="5826918"/>
              <a:ext cx="647700" cy="0"/>
            </a:xfrm>
            <a:prstGeom prst="line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Arc 28">
              <a:extLst>
                <a:ext uri="{FF2B5EF4-FFF2-40B4-BE49-F238E27FC236}">
                  <a16:creationId xmlns:a16="http://schemas.microsoft.com/office/drawing/2014/main" id="{238C5782-039F-479A-BE82-3599A53AD00D}"/>
                </a:ext>
              </a:extLst>
            </p:cNvPr>
            <p:cNvSpPr/>
            <p:nvPr/>
          </p:nvSpPr>
          <p:spPr>
            <a:xfrm>
              <a:off x="1727200" y="5826918"/>
              <a:ext cx="1468437" cy="1468437"/>
            </a:xfrm>
            <a:prstGeom prst="arc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CD590"/>
                </a:solidFill>
              </a:endParaRPr>
            </a:p>
          </p:txBody>
        </p:sp>
      </p:grpSp>
      <p:sp>
        <p:nvSpPr>
          <p:cNvPr id="24" name="Star: 4 Points 23">
            <a:extLst>
              <a:ext uri="{FF2B5EF4-FFF2-40B4-BE49-F238E27FC236}">
                <a16:creationId xmlns:a16="http://schemas.microsoft.com/office/drawing/2014/main" id="{FCE5C92F-87F6-4878-A677-54A12F05892C}"/>
              </a:ext>
            </a:extLst>
          </p:cNvPr>
          <p:cNvSpPr/>
          <p:nvPr/>
        </p:nvSpPr>
        <p:spPr>
          <a:xfrm>
            <a:off x="1193799" y="5891738"/>
            <a:ext cx="240639" cy="240639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Star: 4 Points 30">
            <a:extLst>
              <a:ext uri="{FF2B5EF4-FFF2-40B4-BE49-F238E27FC236}">
                <a16:creationId xmlns:a16="http://schemas.microsoft.com/office/drawing/2014/main" id="{6FEF9C7D-BA7D-4999-9F54-C81870A9FEE4}"/>
              </a:ext>
            </a:extLst>
          </p:cNvPr>
          <p:cNvSpPr/>
          <p:nvPr/>
        </p:nvSpPr>
        <p:spPr>
          <a:xfrm>
            <a:off x="1438009" y="6122590"/>
            <a:ext cx="356662" cy="356662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Star: 4 Points 31">
            <a:extLst>
              <a:ext uri="{FF2B5EF4-FFF2-40B4-BE49-F238E27FC236}">
                <a16:creationId xmlns:a16="http://schemas.microsoft.com/office/drawing/2014/main" id="{354445A4-9269-445B-A479-7C6869DDF29D}"/>
              </a:ext>
            </a:extLst>
          </p:cNvPr>
          <p:cNvSpPr/>
          <p:nvPr/>
        </p:nvSpPr>
        <p:spPr>
          <a:xfrm>
            <a:off x="10656624" y="267230"/>
            <a:ext cx="240639" cy="240639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Star: 4 Points 32">
            <a:extLst>
              <a:ext uri="{FF2B5EF4-FFF2-40B4-BE49-F238E27FC236}">
                <a16:creationId xmlns:a16="http://schemas.microsoft.com/office/drawing/2014/main" id="{AF9FCFEB-03E6-4D5C-BD82-4CC6869047ED}"/>
              </a:ext>
            </a:extLst>
          </p:cNvPr>
          <p:cNvSpPr/>
          <p:nvPr/>
        </p:nvSpPr>
        <p:spPr>
          <a:xfrm>
            <a:off x="10489669" y="405078"/>
            <a:ext cx="356662" cy="356662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 descr="A person sitting on the floor using a computer&#10;&#10;Description automatically generated">
            <a:extLst>
              <a:ext uri="{FF2B5EF4-FFF2-40B4-BE49-F238E27FC236}">
                <a16:creationId xmlns:a16="http://schemas.microsoft.com/office/drawing/2014/main" id="{EF127ED7-E9BB-4D57-88DA-B3BCDDD00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44" b="90895" l="9744" r="90096">
                        <a14:foregroundMark x1="76685" y1="32662" x2="72524" y2="38179"/>
                        <a14:foregroundMark x1="27316" y1="88339" x2="30990" y2="91054"/>
                        <a14:foregroundMark x1="14058" y1="70288" x2="14058" y2="70288"/>
                        <a14:foregroundMark x1="12300" y1="76198" x2="12300" y2="76198"/>
                        <a14:foregroundMark x1="14696" y1="76038" x2="14696" y2="76038"/>
                        <a14:foregroundMark x1="15335" y1="76837" x2="15335" y2="76837"/>
                        <a14:foregroundMark x1="56390" y1="9744" x2="53674" y2="13099"/>
                        <a14:foregroundMark x1="86717" y1="55751" x2="86493" y2="56390"/>
                        <a14:foregroundMark x1="70447" y1="40575" x2="69808" y2="49840"/>
                        <a14:foregroundMark x1="65335" y1="38498" x2="61022" y2="55751"/>
                        <a14:foregroundMark x1="60543" y1="44728" x2="66933" y2="62620"/>
                        <a14:foregroundMark x1="86431" y1="71086" x2="85693" y2="73073"/>
                        <a14:foregroundMark x1="36083" y1="89617" x2="35783" y2="89936"/>
                        <a14:foregroundMark x1="38339" y1="87220" x2="36322" y2="89363"/>
                        <a14:foregroundMark x1="33866" y1="46645" x2="33866" y2="46645"/>
                        <a14:foregroundMark x1="36741" y1="18690" x2="36741" y2="18690"/>
                        <a14:foregroundMark x1="18850" y1="78275" x2="18530" y2="77955"/>
                        <a14:foregroundMark x1="84185" y1="45847" x2="84665" y2="46645"/>
                        <a14:foregroundMark x1="69489" y1="34665" x2="70128" y2="37380"/>
                        <a14:foregroundMark x1="85623" y1="17732" x2="85623" y2="17732"/>
                        <a14:foregroundMark x1="41693" y1="20288" x2="41693" y2="20288"/>
                        <a14:foregroundMark x1="41853" y1="20288" x2="41853" y2="20288"/>
                        <a14:foregroundMark x1="42332" y1="18051" x2="42332" y2="18051"/>
                        <a14:backgroundMark x1="14377" y1="75879" x2="14377" y2="75879"/>
                        <a14:backgroundMark x1="14537" y1="77476" x2="14696" y2="77476"/>
                        <a14:backgroundMark x1="14696" y1="75879" x2="14696" y2="75879"/>
                        <a14:backgroundMark x1="28914" y1="56869" x2="28914" y2="56869"/>
                        <a14:backgroundMark x1="21885" y1="79073" x2="22045" y2="78594"/>
                        <a14:backgroundMark x1="20927" y1="76518" x2="20927" y2="76518"/>
                        <a14:backgroundMark x1="38179" y1="83546" x2="38658" y2="83546"/>
                        <a14:backgroundMark x1="36901" y1="83227" x2="36901" y2="83227"/>
                        <a14:backgroundMark x1="87540" y1="42652" x2="87540" y2="43131"/>
                        <a14:backgroundMark x1="87540" y1="43450" x2="87380" y2="43770"/>
                        <a14:backgroundMark x1="82268" y1="19649" x2="82268" y2="19649"/>
                        <a14:backgroundMark x1="42492" y1="23003" x2="42492" y2="23003"/>
                        <a14:backgroundMark x1="42652" y1="20288" x2="42652" y2="20288"/>
                        <a14:backgroundMark x1="42652" y1="18211" x2="42652" y2="18211"/>
                        <a14:backgroundMark x1="89457" y1="69489" x2="89457" y2="72045"/>
                        <a14:backgroundMark x1="87540" y1="76198" x2="87380" y2="79393"/>
                        <a14:backgroundMark x1="85304" y1="79393" x2="85304" y2="82588"/>
                        <a14:backgroundMark x1="80831" y1="82907" x2="80831" y2="84505"/>
                        <a14:backgroundMark x1="77476" y1="84185" x2="77476" y2="84185"/>
                        <a14:backgroundMark x1="73962" y1="84824" x2="73962" y2="84824"/>
                        <a14:backgroundMark x1="73003" y1="88978" x2="73003" y2="88978"/>
                        <a14:backgroundMark x1="74920" y1="86262" x2="74920" y2="86262"/>
                        <a14:backgroundMark x1="74760" y1="83706" x2="74760" y2="83706"/>
                        <a14:backgroundMark x1="77636" y1="82907" x2="77955" y2="83227"/>
                        <a14:backgroundMark x1="75240" y1="83706" x2="75240" y2="85623"/>
                        <a14:backgroundMark x1="88179" y1="48083" x2="88339" y2="50479"/>
                        <a14:backgroundMark x1="88179" y1="52556" x2="88179" y2="55751"/>
                        <a14:backgroundMark x1="88658" y1="52077" x2="86901" y2="53195"/>
                        <a14:backgroundMark x1="83067" y1="53355" x2="82907" y2="53994"/>
                        <a14:backgroundMark x1="86102" y1="56390" x2="86102" y2="56390"/>
                        <a14:backgroundMark x1="84665" y1="56869" x2="84345" y2="57668"/>
                        <a14:backgroundMark x1="86581" y1="56390" x2="86581" y2="57348"/>
                        <a14:backgroundMark x1="88019" y1="52236" x2="87220" y2="54313"/>
                        <a14:backgroundMark x1="88179" y1="50958" x2="88339" y2="51917"/>
                        <a14:backgroundMark x1="88978" y1="45687" x2="89617" y2="46326"/>
                        <a14:backgroundMark x1="89297" y1="38179" x2="88818" y2="40256"/>
                        <a14:backgroundMark x1="84824" y1="42971" x2="84665" y2="44569"/>
                        <a14:backgroundMark x1="85623" y1="36102" x2="86422" y2="37380"/>
                        <a14:backgroundMark x1="79073" y1="34185" x2="81470" y2="36422"/>
                        <a14:backgroundMark x1="76358" y1="23642" x2="77157" y2="25399"/>
                        <a14:backgroundMark x1="75559" y1="24281" x2="76997" y2="27955"/>
                        <a14:backgroundMark x1="78435" y1="29872" x2="79233" y2="30990"/>
                        <a14:backgroundMark x1="80990" y1="21725" x2="79712" y2="21086"/>
                        <a14:backgroundMark x1="75080" y1="17732" x2="74281" y2="17891"/>
                        <a14:backgroundMark x1="71885" y1="16454" x2="70607" y2="16773"/>
                        <a14:backgroundMark x1="82748" y1="20288" x2="83387" y2="21246"/>
                        <a14:backgroundMark x1="72204" y1="16294" x2="71406" y2="16134"/>
                        <a14:backgroundMark x1="68371" y1="16933" x2="69010" y2="16613"/>
                        <a14:backgroundMark x1="74601" y1="18211" x2="74281" y2="18850"/>
                        <a14:backgroundMark x1="86422" y1="29872" x2="86102" y2="30511"/>
                        <a14:backgroundMark x1="78275" y1="30351" x2="78914" y2="31629"/>
                        <a14:backgroundMark x1="79393" y1="29393" x2="80032" y2="30511"/>
                        <a14:backgroundMark x1="88179" y1="37220" x2="88339" y2="38658"/>
                        <a14:backgroundMark x1="88818" y1="41054" x2="89617" y2="43770"/>
                        <a14:backgroundMark x1="18051" y1="72524" x2="17891" y2="72843"/>
                        <a14:backgroundMark x1="19649" y1="77955" x2="19649" y2="77955"/>
                        <a14:backgroundMark x1="15495" y1="76518" x2="15495" y2="76518"/>
                        <a14:backgroundMark x1="86581" y1="28914" x2="88339" y2="39617"/>
                        <a14:backgroundMark x1="81150" y1="20288" x2="84824" y2="22045"/>
                        <a14:backgroundMark x1="77955" y1="27316" x2="81150" y2="31150"/>
                        <a14:backgroundMark x1="71246" y1="18051" x2="68530" y2="15974"/>
                        <a14:backgroundMark x1="67252" y1="15815" x2="68850" y2="17412"/>
                        <a14:backgroundMark x1="87540" y1="68530" x2="87540" y2="71086"/>
                        <a14:backgroundMark x1="86102" y1="73323" x2="84984" y2="74920"/>
                        <a14:backgroundMark x1="72843" y1="86581" x2="73003" y2="89617"/>
                        <a14:backgroundMark x1="80671" y1="81629" x2="80990" y2="82588"/>
                        <a14:backgroundMark x1="81629" y1="80192" x2="81629" y2="82588"/>
                        <a14:backgroundMark x1="82588" y1="78914" x2="82907" y2="80511"/>
                        <a14:backgroundMark x1="83706" y1="78754" x2="82907" y2="79233"/>
                        <a14:backgroundMark x1="74760" y1="85144" x2="74601" y2="86581"/>
                        <a14:backgroundMark x1="64217" y1="86102" x2="64217" y2="86901"/>
                        <a14:backgroundMark x1="70128" y1="89617" x2="70128" y2="89617"/>
                        <a14:backgroundMark x1="35304" y1="89297" x2="35623" y2="89617"/>
                        <a14:backgroundMark x1="35942" y1="90256" x2="35942" y2="90256"/>
                        <a14:backgroundMark x1="37061" y1="91534" x2="37061" y2="91534"/>
                        <a14:backgroundMark x1="37859" y1="90575" x2="37859" y2="90575"/>
                        <a14:backgroundMark x1="39617" y1="90096" x2="39617" y2="90096"/>
                        <a14:backgroundMark x1="36262" y1="89617" x2="36262" y2="89617"/>
                        <a14:backgroundMark x1="35783" y1="89936" x2="35783" y2="89936"/>
                        <a14:backgroundMark x1="48403" y1="89776" x2="48562" y2="88978"/>
                        <a14:backgroundMark x1="59585" y1="82428" x2="59265" y2="82268"/>
                        <a14:backgroundMark x1="58466" y1="82109" x2="58466" y2="82109"/>
                        <a14:backgroundMark x1="36262" y1="89297" x2="35942" y2="894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152" y="1641865"/>
            <a:ext cx="4409811" cy="4409811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2595727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2F118521-829B-475E-8148-24336E594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39683" y="1827224"/>
            <a:ext cx="6246034" cy="62460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9F542B-B843-4559-931A-CDCE91F27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618" y="838200"/>
            <a:ext cx="4910667" cy="1315904"/>
          </a:xfrm>
        </p:spPr>
        <p:txBody>
          <a:bodyPr>
            <a:normAutofit fontScale="90000"/>
          </a:bodyPr>
          <a:lstStyle/>
          <a:p>
            <a:pPr algn="l">
              <a:lnSpc>
                <a:spcPct val="70000"/>
              </a:lnSpc>
            </a:pPr>
            <a:r>
              <a:rPr lang="en-US" dirty="0">
                <a:solidFill>
                  <a:srgbClr val="336A28"/>
                </a:solidFill>
                <a:latin typeface="Raleway ExtraBold" panose="020B0903030101060003" pitchFamily="34" charset="0"/>
              </a:rPr>
              <a:t>Pitch Deck Presentations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BA4464-32B1-4EB9-A972-16EC2E6317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379" y="2154104"/>
            <a:ext cx="3681003" cy="477837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solidFill>
                  <a:srgbClr val="336A28"/>
                </a:solidFill>
                <a:latin typeface="Raleway Medium" panose="020B0603030101060003" pitchFamily="34" charset="0"/>
              </a:rPr>
              <a:t>The most important part of any startup.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AF9B04-3248-43D3-B7B1-D1EAC4A796D6}"/>
              </a:ext>
            </a:extLst>
          </p:cNvPr>
          <p:cNvSpPr txBox="1">
            <a:spLocks/>
          </p:cNvSpPr>
          <p:nvPr/>
        </p:nvSpPr>
        <p:spPr>
          <a:xfrm>
            <a:off x="623912" y="3208867"/>
            <a:ext cx="4854972" cy="2579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latin typeface="Raleway Light" panose="020B0403030101060003" pitchFamily="34" charset="0"/>
              </a:rPr>
              <a:t>Depending on your presentation, you can get more investors, more money and better impression of your project.</a:t>
            </a:r>
          </a:p>
          <a:p>
            <a:pPr algn="l"/>
            <a:r>
              <a:rPr lang="en-US" sz="1800" dirty="0">
                <a:latin typeface="Raleway Light" panose="020B0403030101060003" pitchFamily="34" charset="0"/>
              </a:rPr>
              <a:t>This startup aims to help you to create this presentation. An AI will give you a </a:t>
            </a:r>
            <a:r>
              <a:rPr lang="en-US" sz="1800" dirty="0">
                <a:solidFill>
                  <a:srgbClr val="336A28"/>
                </a:solidFill>
                <a:latin typeface="Raleway ExtraBold" panose="020B0903030101060003" pitchFamily="34" charset="0"/>
              </a:rPr>
              <a:t>score</a:t>
            </a:r>
            <a:r>
              <a:rPr lang="en-US" sz="1800" dirty="0">
                <a:latin typeface="Raleway Light" panose="020B0403030101060003" pitchFamily="34" charset="0"/>
              </a:rPr>
              <a:t>, some </a:t>
            </a:r>
            <a:r>
              <a:rPr lang="en-US" sz="1800" dirty="0">
                <a:solidFill>
                  <a:srgbClr val="336A28"/>
                </a:solidFill>
                <a:latin typeface="Raleway ExtraBold" panose="020B0903030101060003" pitchFamily="34" charset="0"/>
              </a:rPr>
              <a:t>advices</a:t>
            </a:r>
            <a:r>
              <a:rPr lang="en-US" sz="1800" dirty="0">
                <a:latin typeface="Raleway Light" panose="020B0403030101060003" pitchFamily="34" charset="0"/>
              </a:rPr>
              <a:t> about improving your presentation and additional </a:t>
            </a:r>
            <a:r>
              <a:rPr lang="en-US" sz="1800" dirty="0">
                <a:solidFill>
                  <a:srgbClr val="336A28"/>
                </a:solidFill>
                <a:latin typeface="Raleway ExtraBold" panose="020B0903030101060003" pitchFamily="34" charset="0"/>
              </a:rPr>
              <a:t>useful information</a:t>
            </a:r>
            <a:r>
              <a:rPr lang="en-US" sz="1800" dirty="0">
                <a:latin typeface="Raleway Light" panose="020B0403030101060003" pitchFamily="34" charset="0"/>
              </a:rPr>
              <a:t>.</a:t>
            </a:r>
          </a:p>
        </p:txBody>
      </p:sp>
      <p:sp>
        <p:nvSpPr>
          <p:cNvPr id="32" name="Star: 4 Points 31">
            <a:extLst>
              <a:ext uri="{FF2B5EF4-FFF2-40B4-BE49-F238E27FC236}">
                <a16:creationId xmlns:a16="http://schemas.microsoft.com/office/drawing/2014/main" id="{354445A4-9269-445B-A479-7C6869DDF29D}"/>
              </a:ext>
            </a:extLst>
          </p:cNvPr>
          <p:cNvSpPr/>
          <p:nvPr/>
        </p:nvSpPr>
        <p:spPr>
          <a:xfrm>
            <a:off x="10547922" y="273919"/>
            <a:ext cx="240639" cy="240639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Star: 4 Points 32">
            <a:extLst>
              <a:ext uri="{FF2B5EF4-FFF2-40B4-BE49-F238E27FC236}">
                <a16:creationId xmlns:a16="http://schemas.microsoft.com/office/drawing/2014/main" id="{AF9FCFEB-03E6-4D5C-BD82-4CC6869047ED}"/>
              </a:ext>
            </a:extLst>
          </p:cNvPr>
          <p:cNvSpPr/>
          <p:nvPr/>
        </p:nvSpPr>
        <p:spPr>
          <a:xfrm>
            <a:off x="10788561" y="435502"/>
            <a:ext cx="356662" cy="356662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D21C83-6D2E-4042-AA58-B9AE52FEA50B}"/>
              </a:ext>
            </a:extLst>
          </p:cNvPr>
          <p:cNvCxnSpPr>
            <a:cxnSpLocks/>
          </p:cNvCxnSpPr>
          <p:nvPr/>
        </p:nvCxnSpPr>
        <p:spPr>
          <a:xfrm>
            <a:off x="723900" y="3005667"/>
            <a:ext cx="4754984" cy="0"/>
          </a:xfrm>
          <a:prstGeom prst="line">
            <a:avLst/>
          </a:prstGeom>
          <a:ln w="19050">
            <a:solidFill>
              <a:srgbClr val="9CD5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person sitting on the floor with a computer&#10;&#10;Description automatically generated">
            <a:extLst>
              <a:ext uri="{FF2B5EF4-FFF2-40B4-BE49-F238E27FC236}">
                <a16:creationId xmlns:a16="http://schemas.microsoft.com/office/drawing/2014/main" id="{81814226-0A7F-4179-8067-9582C90F7A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03890" y="899588"/>
            <a:ext cx="4910667" cy="491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36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">
            <a:extLst>
              <a:ext uri="{FF2B5EF4-FFF2-40B4-BE49-F238E27FC236}">
                <a16:creationId xmlns:a16="http://schemas.microsoft.com/office/drawing/2014/main" id="{DC039F31-4E93-4F9B-ABE8-2D057255E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592" y="720988"/>
            <a:ext cx="5962650" cy="596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9F542B-B843-4559-931A-CDCE91F27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6583" y="916178"/>
            <a:ext cx="4910667" cy="1315904"/>
          </a:xfrm>
        </p:spPr>
        <p:txBody>
          <a:bodyPr>
            <a:normAutofit fontScale="90000"/>
          </a:bodyPr>
          <a:lstStyle/>
          <a:p>
            <a:pPr algn="r">
              <a:lnSpc>
                <a:spcPct val="70000"/>
              </a:lnSpc>
            </a:pPr>
            <a:r>
              <a:rPr lang="en-US" dirty="0">
                <a:solidFill>
                  <a:srgbClr val="336A28"/>
                </a:solidFill>
                <a:latin typeface="Raleway ExtraBold" panose="020B0903030101060003" pitchFamily="34" charset="0"/>
              </a:rPr>
              <a:t>Market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BA4464-32B1-4EB9-A972-16EC2E6317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6247" y="2232082"/>
            <a:ext cx="3681003" cy="477837"/>
          </a:xfrm>
        </p:spPr>
        <p:txBody>
          <a:bodyPr>
            <a:noAutofit/>
          </a:bodyPr>
          <a:lstStyle/>
          <a:p>
            <a:pPr algn="r"/>
            <a:r>
              <a:rPr lang="en-US" sz="2000" dirty="0">
                <a:solidFill>
                  <a:srgbClr val="336A28"/>
                </a:solidFill>
                <a:latin typeface="Raleway Medium" panose="020B0603030101060003" pitchFamily="34" charset="0"/>
              </a:rPr>
              <a:t>What’s current progress in this area?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AF9B04-3248-43D3-B7B1-D1EAC4A796D6}"/>
              </a:ext>
            </a:extLst>
          </p:cNvPr>
          <p:cNvSpPr txBox="1">
            <a:spLocks/>
          </p:cNvSpPr>
          <p:nvPr/>
        </p:nvSpPr>
        <p:spPr>
          <a:xfrm>
            <a:off x="7213436" y="3336063"/>
            <a:ext cx="4385959" cy="2579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800" dirty="0">
                <a:latin typeface="Raleway Light" panose="020B0403030101060003" pitchFamily="34" charset="0"/>
              </a:rPr>
              <a:t>There are dozens of AIs that will help you to generate a pitch deck, to create a presentation and generate design.</a:t>
            </a:r>
          </a:p>
          <a:p>
            <a:pPr algn="r"/>
            <a:r>
              <a:rPr lang="en-US" sz="1800" dirty="0">
                <a:latin typeface="Raleway Light" panose="020B0403030101060003" pitchFamily="34" charset="0"/>
              </a:rPr>
              <a:t>But there is no AI that will rate your pitch deck. How do you know that investors will like it? Or maybe you just want to get some feedback?</a:t>
            </a:r>
          </a:p>
          <a:p>
            <a:pPr algn="r"/>
            <a:r>
              <a:rPr lang="en-US" sz="1800" dirty="0">
                <a:latin typeface="Raleway Light" panose="020B0403030101060003" pitchFamily="34" charset="0"/>
              </a:rPr>
              <a:t>That’s exactly where our AI startup comes into play.</a:t>
            </a:r>
          </a:p>
        </p:txBody>
      </p:sp>
      <p:sp>
        <p:nvSpPr>
          <p:cNvPr id="32" name="Star: 4 Points 31">
            <a:extLst>
              <a:ext uri="{FF2B5EF4-FFF2-40B4-BE49-F238E27FC236}">
                <a16:creationId xmlns:a16="http://schemas.microsoft.com/office/drawing/2014/main" id="{354445A4-9269-445B-A479-7C6869DDF29D}"/>
              </a:ext>
            </a:extLst>
          </p:cNvPr>
          <p:cNvSpPr/>
          <p:nvPr/>
        </p:nvSpPr>
        <p:spPr>
          <a:xfrm>
            <a:off x="1200722" y="302018"/>
            <a:ext cx="240639" cy="240639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Star: 4 Points 32">
            <a:extLst>
              <a:ext uri="{FF2B5EF4-FFF2-40B4-BE49-F238E27FC236}">
                <a16:creationId xmlns:a16="http://schemas.microsoft.com/office/drawing/2014/main" id="{AF9FCFEB-03E6-4D5C-BD82-4CC6869047ED}"/>
              </a:ext>
            </a:extLst>
          </p:cNvPr>
          <p:cNvSpPr/>
          <p:nvPr/>
        </p:nvSpPr>
        <p:spPr>
          <a:xfrm>
            <a:off x="692592" y="542657"/>
            <a:ext cx="356662" cy="356662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D21C83-6D2E-4042-AA58-B9AE52FEA50B}"/>
              </a:ext>
            </a:extLst>
          </p:cNvPr>
          <p:cNvCxnSpPr>
            <a:cxnSpLocks/>
          </p:cNvCxnSpPr>
          <p:nvPr/>
        </p:nvCxnSpPr>
        <p:spPr>
          <a:xfrm>
            <a:off x="7518237" y="3091180"/>
            <a:ext cx="3981171" cy="0"/>
          </a:xfrm>
          <a:prstGeom prst="line">
            <a:avLst/>
          </a:prstGeom>
          <a:ln w="19050">
            <a:solidFill>
              <a:srgbClr val="9CD5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995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E6905BC-33E6-45D3-A3F1-BC342A818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0666" y="-48423"/>
            <a:ext cx="4910667" cy="1315904"/>
          </a:xfrm>
        </p:spPr>
        <p:txBody>
          <a:bodyPr>
            <a:normAutofit/>
          </a:bodyPr>
          <a:lstStyle/>
          <a:p>
            <a:pPr>
              <a:lnSpc>
                <a:spcPct val="70000"/>
              </a:lnSpc>
            </a:pPr>
            <a:r>
              <a:rPr lang="en-US" dirty="0">
                <a:solidFill>
                  <a:srgbClr val="336A28"/>
                </a:solidFill>
                <a:latin typeface="Raleway ExtraBold" panose="020B0903030101060003" pitchFamily="34" charset="0"/>
              </a:rPr>
              <a:t>Strategy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47C9420-3C7E-4491-90C9-3BBFA81B2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8190" y="5091191"/>
            <a:ext cx="1912120" cy="477837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336A28"/>
                </a:solidFill>
                <a:latin typeface="Raleway ExtraBold" panose="020B0903030101060003" pitchFamily="34" charset="0"/>
              </a:rPr>
              <a:t>Step 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AB3673-DFF7-462A-8A08-4A44662D6C2F}"/>
              </a:ext>
            </a:extLst>
          </p:cNvPr>
          <p:cNvSpPr/>
          <p:nvPr/>
        </p:nvSpPr>
        <p:spPr>
          <a:xfrm>
            <a:off x="3898900" y="2025180"/>
            <a:ext cx="1765300" cy="17653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EED476"/>
            </a:solidFill>
          </a:ln>
          <a:effectLst>
            <a:outerShdw blurRad="342900" sx="101000" sy="101000" algn="ctr" rotWithShape="0">
              <a:srgbClr val="EED476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C6FCA59-3A68-4CAA-8BDF-A6E1C0B8E263}"/>
              </a:ext>
            </a:extLst>
          </p:cNvPr>
          <p:cNvSpPr/>
          <p:nvPr/>
        </p:nvSpPr>
        <p:spPr>
          <a:xfrm>
            <a:off x="1371600" y="2025180"/>
            <a:ext cx="1765300" cy="17653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9CD590"/>
            </a:solidFill>
          </a:ln>
          <a:effectLst>
            <a:outerShdw blurRad="342900" sx="101000" sy="101000" algn="ctr" rotWithShape="0">
              <a:srgbClr val="9CD59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62FE80E-875E-460A-BC0E-ED7BC0E32E41}"/>
              </a:ext>
            </a:extLst>
          </p:cNvPr>
          <p:cNvSpPr/>
          <p:nvPr/>
        </p:nvSpPr>
        <p:spPr>
          <a:xfrm>
            <a:off x="6426200" y="2025180"/>
            <a:ext cx="1765300" cy="17653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9CD590"/>
            </a:solidFill>
          </a:ln>
          <a:effectLst>
            <a:outerShdw blurRad="342900" sx="101000" sy="101000" algn="ctr" rotWithShape="0">
              <a:srgbClr val="9CD59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B6B39D1-38A7-4424-9513-9FBB0F270798}"/>
              </a:ext>
            </a:extLst>
          </p:cNvPr>
          <p:cNvSpPr/>
          <p:nvPr/>
        </p:nvSpPr>
        <p:spPr>
          <a:xfrm>
            <a:off x="793750" y="4460266"/>
            <a:ext cx="5302249" cy="266700"/>
          </a:xfrm>
          <a:prstGeom prst="roundRect">
            <a:avLst>
              <a:gd name="adj" fmla="val 50000"/>
            </a:avLst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7FBD772-2507-4DAA-8BD5-13226F30CBF2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2254250" y="3790480"/>
            <a:ext cx="0" cy="706426"/>
          </a:xfrm>
          <a:prstGeom prst="line">
            <a:avLst/>
          </a:prstGeom>
          <a:ln w="38100">
            <a:solidFill>
              <a:srgbClr val="9CD5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1987D66-8A92-4327-8529-661B6356EC52}"/>
              </a:ext>
            </a:extLst>
          </p:cNvPr>
          <p:cNvSpPr/>
          <p:nvPr/>
        </p:nvSpPr>
        <p:spPr>
          <a:xfrm>
            <a:off x="6095999" y="4464802"/>
            <a:ext cx="5302249" cy="266700"/>
          </a:xfrm>
          <a:prstGeom prst="roundRect">
            <a:avLst>
              <a:gd name="adj" fmla="val 50000"/>
            </a:avLst>
          </a:prstGeom>
          <a:solidFill>
            <a:srgbClr val="EED4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59BD0F2-BB60-4C35-A9EA-2BDA3F0741AC}"/>
              </a:ext>
            </a:extLst>
          </p:cNvPr>
          <p:cNvSpPr/>
          <p:nvPr/>
        </p:nvSpPr>
        <p:spPr>
          <a:xfrm>
            <a:off x="3459162" y="4460392"/>
            <a:ext cx="2644775" cy="266800"/>
          </a:xfrm>
          <a:prstGeom prst="rect">
            <a:avLst/>
          </a:prstGeom>
          <a:solidFill>
            <a:srgbClr val="EED4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0B21279-B592-4074-82B4-8C213519BCFA}"/>
              </a:ext>
            </a:extLst>
          </p:cNvPr>
          <p:cNvSpPr/>
          <p:nvPr/>
        </p:nvSpPr>
        <p:spPr>
          <a:xfrm>
            <a:off x="6095999" y="4460216"/>
            <a:ext cx="2644775" cy="266800"/>
          </a:xfrm>
          <a:prstGeom prst="rect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AC207516-4706-4BB6-B77E-25CE89DF29ED}"/>
              </a:ext>
            </a:extLst>
          </p:cNvPr>
          <p:cNvSpPr txBox="1">
            <a:spLocks/>
          </p:cNvSpPr>
          <p:nvPr/>
        </p:nvSpPr>
        <p:spPr>
          <a:xfrm>
            <a:off x="972554" y="5485213"/>
            <a:ext cx="2563392" cy="99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Raleway Light" panose="020B0403030101060003" pitchFamily="34" charset="0"/>
              </a:rPr>
              <a:t>Create a </a:t>
            </a:r>
            <a:r>
              <a:rPr lang="en-US" sz="1800" dirty="0" err="1">
                <a:latin typeface="Raleway Light" panose="020B0403030101060003" pitchFamily="34" charset="0"/>
              </a:rPr>
              <a:t>ConvNet</a:t>
            </a:r>
            <a:r>
              <a:rPr lang="en-US" sz="1800" dirty="0">
                <a:latin typeface="Raleway Light" panose="020B0403030101060003" pitchFamily="34" charset="0"/>
              </a:rPr>
              <a:t> to score slides design. </a:t>
            </a:r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6A8A5F8D-D503-400D-8632-ACFE892B851A}"/>
              </a:ext>
            </a:extLst>
          </p:cNvPr>
          <p:cNvSpPr txBox="1">
            <a:spLocks/>
          </p:cNvSpPr>
          <p:nvPr/>
        </p:nvSpPr>
        <p:spPr>
          <a:xfrm>
            <a:off x="3866181" y="5119879"/>
            <a:ext cx="1912120" cy="4778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36A28"/>
                </a:solidFill>
                <a:latin typeface="Raleway ExtraBold" panose="020B0903030101060003" pitchFamily="34" charset="0"/>
              </a:rPr>
              <a:t>Step 2</a:t>
            </a: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D943A05E-D017-4A09-8FC8-3DB007702F4A}"/>
              </a:ext>
            </a:extLst>
          </p:cNvPr>
          <p:cNvSpPr txBox="1">
            <a:spLocks/>
          </p:cNvSpPr>
          <p:nvPr/>
        </p:nvSpPr>
        <p:spPr>
          <a:xfrm>
            <a:off x="3540545" y="5513901"/>
            <a:ext cx="2563392" cy="9983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Raleway Light" panose="020B0403030101060003" pitchFamily="34" charset="0"/>
              </a:rPr>
              <a:t>Create a </a:t>
            </a:r>
            <a:r>
              <a:rPr lang="en-US" sz="1800" dirty="0" err="1">
                <a:latin typeface="Raleway Light" panose="020B0403030101060003" pitchFamily="34" charset="0"/>
              </a:rPr>
              <a:t>ConvNet</a:t>
            </a:r>
            <a:r>
              <a:rPr lang="en-US" sz="1800" dirty="0">
                <a:latin typeface="Raleway Light" panose="020B0403030101060003" pitchFamily="34" charset="0"/>
              </a:rPr>
              <a:t> to score slides informativity and structure.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CDC80611-31B9-421E-96F9-D8F0941F8635}"/>
              </a:ext>
            </a:extLst>
          </p:cNvPr>
          <p:cNvSpPr txBox="1">
            <a:spLocks/>
          </p:cNvSpPr>
          <p:nvPr/>
        </p:nvSpPr>
        <p:spPr>
          <a:xfrm>
            <a:off x="6503018" y="5119879"/>
            <a:ext cx="1912120" cy="4778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36A28"/>
                </a:solidFill>
                <a:latin typeface="Raleway ExtraBold" panose="020B0903030101060003" pitchFamily="34" charset="0"/>
              </a:rPr>
              <a:t>Step 3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91DEFC42-735D-44FD-864A-7951347EF42D}"/>
              </a:ext>
            </a:extLst>
          </p:cNvPr>
          <p:cNvSpPr txBox="1">
            <a:spLocks/>
          </p:cNvSpPr>
          <p:nvPr/>
        </p:nvSpPr>
        <p:spPr>
          <a:xfrm>
            <a:off x="6177382" y="5513901"/>
            <a:ext cx="2563392" cy="99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Raleway Light" panose="020B0403030101060003" pitchFamily="34" charset="0"/>
              </a:rPr>
              <a:t>OCR + </a:t>
            </a:r>
            <a:r>
              <a:rPr lang="en-US" sz="1800" dirty="0" err="1">
                <a:latin typeface="Raleway Light" panose="020B0403030101060003" pitchFamily="34" charset="0"/>
              </a:rPr>
              <a:t>ChatGPT</a:t>
            </a:r>
            <a:r>
              <a:rPr lang="en-US" sz="1800" dirty="0">
                <a:latin typeface="Raleway Light" panose="020B0403030101060003" pitchFamily="34" charset="0"/>
              </a:rPr>
              <a:t> to analyze text in slides,</a:t>
            </a:r>
          </a:p>
        </p:txBody>
      </p:sp>
      <p:sp>
        <p:nvSpPr>
          <p:cNvPr id="40" name="Star: 4 Points 39">
            <a:extLst>
              <a:ext uri="{FF2B5EF4-FFF2-40B4-BE49-F238E27FC236}">
                <a16:creationId xmlns:a16="http://schemas.microsoft.com/office/drawing/2014/main" id="{F59EB561-0112-4C04-90BF-F2BDD88750C5}"/>
              </a:ext>
            </a:extLst>
          </p:cNvPr>
          <p:cNvSpPr/>
          <p:nvPr/>
        </p:nvSpPr>
        <p:spPr>
          <a:xfrm>
            <a:off x="10598480" y="393298"/>
            <a:ext cx="240639" cy="240639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Star: 4 Points 40">
            <a:extLst>
              <a:ext uri="{FF2B5EF4-FFF2-40B4-BE49-F238E27FC236}">
                <a16:creationId xmlns:a16="http://schemas.microsoft.com/office/drawing/2014/main" id="{DCC51F7E-BD98-4478-91D1-C835FB20FA3F}"/>
              </a:ext>
            </a:extLst>
          </p:cNvPr>
          <p:cNvSpPr/>
          <p:nvPr/>
        </p:nvSpPr>
        <p:spPr>
          <a:xfrm>
            <a:off x="615892" y="748769"/>
            <a:ext cx="356662" cy="356662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68C22638-8326-4BD8-8812-BA2D9EC7C8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0333" y="2442062"/>
            <a:ext cx="867833" cy="867833"/>
          </a:xfrm>
          <a:prstGeom prst="rect">
            <a:avLst/>
          </a:prstGeom>
        </p:spPr>
      </p:pic>
      <p:pic>
        <p:nvPicPr>
          <p:cNvPr id="42" name="Graphic 41">
            <a:extLst>
              <a:ext uri="{FF2B5EF4-FFF2-40B4-BE49-F238E27FC236}">
                <a16:creationId xmlns:a16="http://schemas.microsoft.com/office/drawing/2014/main" id="{66E1C646-BC3B-46C1-923A-8E9EBDCD5E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36017" y="2442062"/>
            <a:ext cx="491292" cy="491292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56204E78-F893-442D-8251-8FA6DE5D4D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81663" y="2856854"/>
            <a:ext cx="491292" cy="497881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B63AFE6-65D8-47AE-A488-B04A5AF519ED}"/>
              </a:ext>
            </a:extLst>
          </p:cNvPr>
          <p:cNvCxnSpPr>
            <a:cxnSpLocks/>
          </p:cNvCxnSpPr>
          <p:nvPr/>
        </p:nvCxnSpPr>
        <p:spPr>
          <a:xfrm>
            <a:off x="4781549" y="3800736"/>
            <a:ext cx="0" cy="677800"/>
          </a:xfrm>
          <a:prstGeom prst="line">
            <a:avLst/>
          </a:prstGeom>
          <a:ln w="38100">
            <a:solidFill>
              <a:srgbClr val="EED4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E7DA8ED-67E2-4780-809C-933844E98EAB}"/>
              </a:ext>
            </a:extLst>
          </p:cNvPr>
          <p:cNvCxnSpPr>
            <a:cxnSpLocks/>
          </p:cNvCxnSpPr>
          <p:nvPr/>
        </p:nvCxnSpPr>
        <p:spPr>
          <a:xfrm>
            <a:off x="7305991" y="3800736"/>
            <a:ext cx="0" cy="677800"/>
          </a:xfrm>
          <a:prstGeom prst="line">
            <a:avLst/>
          </a:prstGeom>
          <a:ln w="38100">
            <a:solidFill>
              <a:srgbClr val="9CD5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4D818A21-02E0-4BFD-840A-62968D594219}"/>
              </a:ext>
            </a:extLst>
          </p:cNvPr>
          <p:cNvSpPr/>
          <p:nvPr/>
        </p:nvSpPr>
        <p:spPr>
          <a:xfrm>
            <a:off x="8944771" y="2022320"/>
            <a:ext cx="1765300" cy="17653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EED476"/>
            </a:solidFill>
          </a:ln>
          <a:effectLst>
            <a:outerShdw blurRad="342900" sx="101000" sy="101000" algn="ctr" rotWithShape="0">
              <a:srgbClr val="EED476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3C84B8D-5784-4126-8BC7-28A8B9317E38}"/>
              </a:ext>
            </a:extLst>
          </p:cNvPr>
          <p:cNvCxnSpPr>
            <a:cxnSpLocks/>
          </p:cNvCxnSpPr>
          <p:nvPr/>
        </p:nvCxnSpPr>
        <p:spPr>
          <a:xfrm>
            <a:off x="9827420" y="3797876"/>
            <a:ext cx="0" cy="753745"/>
          </a:xfrm>
          <a:prstGeom prst="line">
            <a:avLst/>
          </a:prstGeom>
          <a:ln w="38100">
            <a:solidFill>
              <a:srgbClr val="EED4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Graphic 49">
            <a:extLst>
              <a:ext uri="{FF2B5EF4-FFF2-40B4-BE49-F238E27FC236}">
                <a16:creationId xmlns:a16="http://schemas.microsoft.com/office/drawing/2014/main" id="{9BF867E3-C9E8-436D-9514-5F5830F2B5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08458" y="2413217"/>
            <a:ext cx="887273" cy="887273"/>
          </a:xfrm>
          <a:prstGeom prst="rect">
            <a:avLst/>
          </a:prstGeom>
        </p:spPr>
      </p:pic>
      <p:sp>
        <p:nvSpPr>
          <p:cNvPr id="52" name="Subtitle 2">
            <a:extLst>
              <a:ext uri="{FF2B5EF4-FFF2-40B4-BE49-F238E27FC236}">
                <a16:creationId xmlns:a16="http://schemas.microsoft.com/office/drawing/2014/main" id="{EACB7315-24C5-4824-BC36-12F2A5EEC6EE}"/>
              </a:ext>
            </a:extLst>
          </p:cNvPr>
          <p:cNvSpPr txBox="1">
            <a:spLocks/>
          </p:cNvSpPr>
          <p:nvPr/>
        </p:nvSpPr>
        <p:spPr>
          <a:xfrm>
            <a:off x="9066410" y="5119879"/>
            <a:ext cx="1912120" cy="4778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36A28"/>
                </a:solidFill>
                <a:latin typeface="Raleway ExtraBold" panose="020B0903030101060003" pitchFamily="34" charset="0"/>
              </a:rPr>
              <a:t>Step 4</a:t>
            </a:r>
          </a:p>
        </p:txBody>
      </p:sp>
      <p:sp>
        <p:nvSpPr>
          <p:cNvPr id="53" name="Subtitle 2">
            <a:extLst>
              <a:ext uri="{FF2B5EF4-FFF2-40B4-BE49-F238E27FC236}">
                <a16:creationId xmlns:a16="http://schemas.microsoft.com/office/drawing/2014/main" id="{396C54CB-CA1C-4C76-A10B-58BDA47BF20C}"/>
              </a:ext>
            </a:extLst>
          </p:cNvPr>
          <p:cNvSpPr txBox="1">
            <a:spLocks/>
          </p:cNvSpPr>
          <p:nvPr/>
        </p:nvSpPr>
        <p:spPr>
          <a:xfrm>
            <a:off x="8740774" y="5513901"/>
            <a:ext cx="2563392" cy="9983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Raleway Light" panose="020B0403030101060003" pitchFamily="34" charset="0"/>
              </a:rPr>
              <a:t>Combination of previous model to give final score and advices.</a:t>
            </a:r>
          </a:p>
        </p:txBody>
      </p:sp>
      <p:pic>
        <p:nvPicPr>
          <p:cNvPr id="54" name="Graphic 53">
            <a:extLst>
              <a:ext uri="{FF2B5EF4-FFF2-40B4-BE49-F238E27FC236}">
                <a16:creationId xmlns:a16="http://schemas.microsoft.com/office/drawing/2014/main" id="{02DC6AC2-4A3A-47AD-95BF-9CC79B151E5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423797" y="2529731"/>
            <a:ext cx="807246" cy="807246"/>
          </a:xfrm>
          <a:prstGeom prst="rect">
            <a:avLst/>
          </a:prstGeom>
        </p:spPr>
      </p:pic>
      <p:sp>
        <p:nvSpPr>
          <p:cNvPr id="55" name="Arc 54">
            <a:extLst>
              <a:ext uri="{FF2B5EF4-FFF2-40B4-BE49-F238E27FC236}">
                <a16:creationId xmlns:a16="http://schemas.microsoft.com/office/drawing/2014/main" id="{BBE689ED-90B0-428E-BC1C-C536F6FD2219}"/>
              </a:ext>
            </a:extLst>
          </p:cNvPr>
          <p:cNvSpPr/>
          <p:nvPr/>
        </p:nvSpPr>
        <p:spPr>
          <a:xfrm>
            <a:off x="1097357" y="1747841"/>
            <a:ext cx="2322516" cy="2324514"/>
          </a:xfrm>
          <a:prstGeom prst="arc">
            <a:avLst/>
          </a:prstGeom>
          <a:ln w="38100">
            <a:solidFill>
              <a:srgbClr val="9CD5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462A1DD5-DDBC-4CCE-81BA-C02EF1B8619D}"/>
              </a:ext>
            </a:extLst>
          </p:cNvPr>
          <p:cNvSpPr/>
          <p:nvPr/>
        </p:nvSpPr>
        <p:spPr>
          <a:xfrm>
            <a:off x="1104733" y="1747841"/>
            <a:ext cx="2322516" cy="2324514"/>
          </a:xfrm>
          <a:prstGeom prst="arc">
            <a:avLst>
              <a:gd name="adj1" fmla="val 2484038"/>
              <a:gd name="adj2" fmla="val 13870873"/>
            </a:avLst>
          </a:prstGeom>
          <a:ln w="38100">
            <a:solidFill>
              <a:srgbClr val="9CD5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c 60">
            <a:extLst>
              <a:ext uri="{FF2B5EF4-FFF2-40B4-BE49-F238E27FC236}">
                <a16:creationId xmlns:a16="http://schemas.microsoft.com/office/drawing/2014/main" id="{858874F9-EB6A-46DC-83B7-E7CB68301441}"/>
              </a:ext>
            </a:extLst>
          </p:cNvPr>
          <p:cNvSpPr/>
          <p:nvPr/>
        </p:nvSpPr>
        <p:spPr>
          <a:xfrm rot="3600000">
            <a:off x="3620969" y="1747841"/>
            <a:ext cx="2322516" cy="2324514"/>
          </a:xfrm>
          <a:prstGeom prst="arc">
            <a:avLst/>
          </a:prstGeom>
          <a:ln w="38100">
            <a:solidFill>
              <a:srgbClr val="EED4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Arc 61">
            <a:extLst>
              <a:ext uri="{FF2B5EF4-FFF2-40B4-BE49-F238E27FC236}">
                <a16:creationId xmlns:a16="http://schemas.microsoft.com/office/drawing/2014/main" id="{6755B73D-1E4D-42B8-8B2B-C05D3BBA2B2A}"/>
              </a:ext>
            </a:extLst>
          </p:cNvPr>
          <p:cNvSpPr/>
          <p:nvPr/>
        </p:nvSpPr>
        <p:spPr>
          <a:xfrm rot="3600000">
            <a:off x="3628345" y="1747841"/>
            <a:ext cx="2322516" cy="2324514"/>
          </a:xfrm>
          <a:prstGeom prst="arc">
            <a:avLst>
              <a:gd name="adj1" fmla="val 2484038"/>
              <a:gd name="adj2" fmla="val 13870873"/>
            </a:avLst>
          </a:prstGeom>
          <a:ln w="38100">
            <a:solidFill>
              <a:srgbClr val="EED4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Arc 62">
            <a:extLst>
              <a:ext uri="{FF2B5EF4-FFF2-40B4-BE49-F238E27FC236}">
                <a16:creationId xmlns:a16="http://schemas.microsoft.com/office/drawing/2014/main" id="{4CC04DB6-D0C1-48F1-8533-DD8895C1299D}"/>
              </a:ext>
            </a:extLst>
          </p:cNvPr>
          <p:cNvSpPr/>
          <p:nvPr/>
        </p:nvSpPr>
        <p:spPr>
          <a:xfrm rot="8245949">
            <a:off x="6142549" y="1747841"/>
            <a:ext cx="2322516" cy="2324514"/>
          </a:xfrm>
          <a:prstGeom prst="arc">
            <a:avLst/>
          </a:prstGeom>
          <a:ln w="38100">
            <a:solidFill>
              <a:srgbClr val="9CD5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8226C54-B0B5-4B98-BA29-C555051DED61}"/>
              </a:ext>
            </a:extLst>
          </p:cNvPr>
          <p:cNvSpPr/>
          <p:nvPr/>
        </p:nvSpPr>
        <p:spPr>
          <a:xfrm rot="8245949">
            <a:off x="6149925" y="1747841"/>
            <a:ext cx="2322516" cy="2324514"/>
          </a:xfrm>
          <a:prstGeom prst="arc">
            <a:avLst>
              <a:gd name="adj1" fmla="val 2484038"/>
              <a:gd name="adj2" fmla="val 13870873"/>
            </a:avLst>
          </a:prstGeom>
          <a:ln w="38100">
            <a:solidFill>
              <a:srgbClr val="9CD5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rc 64">
            <a:extLst>
              <a:ext uri="{FF2B5EF4-FFF2-40B4-BE49-F238E27FC236}">
                <a16:creationId xmlns:a16="http://schemas.microsoft.com/office/drawing/2014/main" id="{BE290F83-56DB-485A-8AAE-38EE22401377}"/>
              </a:ext>
            </a:extLst>
          </p:cNvPr>
          <p:cNvSpPr/>
          <p:nvPr/>
        </p:nvSpPr>
        <p:spPr>
          <a:xfrm rot="20408065">
            <a:off x="8666161" y="1747841"/>
            <a:ext cx="2322516" cy="2324514"/>
          </a:xfrm>
          <a:prstGeom prst="arc">
            <a:avLst/>
          </a:prstGeom>
          <a:ln w="38100">
            <a:solidFill>
              <a:srgbClr val="EED4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Arc 65">
            <a:extLst>
              <a:ext uri="{FF2B5EF4-FFF2-40B4-BE49-F238E27FC236}">
                <a16:creationId xmlns:a16="http://schemas.microsoft.com/office/drawing/2014/main" id="{021031CC-8FD6-4137-A146-F1C5B3733DCA}"/>
              </a:ext>
            </a:extLst>
          </p:cNvPr>
          <p:cNvSpPr/>
          <p:nvPr/>
        </p:nvSpPr>
        <p:spPr>
          <a:xfrm rot="20408065">
            <a:off x="8673537" y="1747841"/>
            <a:ext cx="2322516" cy="2324514"/>
          </a:xfrm>
          <a:prstGeom prst="arc">
            <a:avLst>
              <a:gd name="adj1" fmla="val 2484038"/>
              <a:gd name="adj2" fmla="val 13870873"/>
            </a:avLst>
          </a:prstGeom>
          <a:ln w="38100">
            <a:solidFill>
              <a:srgbClr val="EED4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1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EF1954D4-82D5-4EF1-B095-90F00A02C071}"/>
              </a:ext>
            </a:extLst>
          </p:cNvPr>
          <p:cNvSpPr/>
          <p:nvPr/>
        </p:nvSpPr>
        <p:spPr>
          <a:xfrm>
            <a:off x="1437829" y="1749801"/>
            <a:ext cx="3725935" cy="1972011"/>
          </a:xfrm>
          <a:prstGeom prst="roundRect">
            <a:avLst>
              <a:gd name="adj" fmla="val 13323"/>
            </a:avLst>
          </a:prstGeom>
          <a:solidFill>
            <a:schemeClr val="bg1"/>
          </a:solidFill>
          <a:ln>
            <a:noFill/>
          </a:ln>
          <a:effectLst>
            <a:outerShdw blurRad="342900" sx="99000" sy="99000" algn="ctr" rotWithShape="0">
              <a:srgbClr val="9CD59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E6905BC-33E6-45D3-A3F1-BC342A818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0666" y="310604"/>
            <a:ext cx="4910667" cy="1315904"/>
          </a:xfrm>
        </p:spPr>
        <p:txBody>
          <a:bodyPr>
            <a:normAutofit fontScale="90000"/>
          </a:bodyPr>
          <a:lstStyle/>
          <a:p>
            <a:pPr>
              <a:lnSpc>
                <a:spcPct val="70000"/>
              </a:lnSpc>
            </a:pPr>
            <a:r>
              <a:rPr lang="en-US" dirty="0">
                <a:solidFill>
                  <a:srgbClr val="336A28"/>
                </a:solidFill>
                <a:latin typeface="Raleway ExtraBold" panose="020B0903030101060003" pitchFamily="34" charset="0"/>
              </a:rPr>
              <a:t>Additional Info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47C9420-3C7E-4491-90C9-3BBFA81B2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89761" y="1876695"/>
            <a:ext cx="2422070" cy="477837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336A28"/>
                </a:solidFill>
                <a:latin typeface="Raleway ExtraBold" panose="020B0903030101060003" pitchFamily="34" charset="0"/>
              </a:rPr>
              <a:t>Implementation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AC207516-4706-4BB6-B77E-25CE89DF29ED}"/>
              </a:ext>
            </a:extLst>
          </p:cNvPr>
          <p:cNvSpPr txBox="1">
            <a:spLocks/>
          </p:cNvSpPr>
          <p:nvPr/>
        </p:nvSpPr>
        <p:spPr>
          <a:xfrm>
            <a:off x="1573295" y="2313773"/>
            <a:ext cx="3455002" cy="1315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Raleway Light" panose="020B0403030101060003" pitchFamily="34" charset="0"/>
              </a:rPr>
              <a:t>This startup can be implemented as a website, where you upload your pitch deck and get feedback.</a:t>
            </a:r>
          </a:p>
        </p:txBody>
      </p:sp>
      <p:sp>
        <p:nvSpPr>
          <p:cNvPr id="40" name="Star: 4 Points 39">
            <a:extLst>
              <a:ext uri="{FF2B5EF4-FFF2-40B4-BE49-F238E27FC236}">
                <a16:creationId xmlns:a16="http://schemas.microsoft.com/office/drawing/2014/main" id="{F59EB561-0112-4C04-90BF-F2BDD88750C5}"/>
              </a:ext>
            </a:extLst>
          </p:cNvPr>
          <p:cNvSpPr/>
          <p:nvPr/>
        </p:nvSpPr>
        <p:spPr>
          <a:xfrm>
            <a:off x="1130961" y="633937"/>
            <a:ext cx="240639" cy="240639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Star: 4 Points 40">
            <a:extLst>
              <a:ext uri="{FF2B5EF4-FFF2-40B4-BE49-F238E27FC236}">
                <a16:creationId xmlns:a16="http://schemas.microsoft.com/office/drawing/2014/main" id="{DCC51F7E-BD98-4478-91D1-C835FB20FA3F}"/>
              </a:ext>
            </a:extLst>
          </p:cNvPr>
          <p:cNvSpPr/>
          <p:nvPr/>
        </p:nvSpPr>
        <p:spPr>
          <a:xfrm>
            <a:off x="769865" y="369339"/>
            <a:ext cx="356662" cy="356662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Star: 4 Points 42">
            <a:extLst>
              <a:ext uri="{FF2B5EF4-FFF2-40B4-BE49-F238E27FC236}">
                <a16:creationId xmlns:a16="http://schemas.microsoft.com/office/drawing/2014/main" id="{C044D801-E94A-4506-9943-F164C26E5832}"/>
              </a:ext>
            </a:extLst>
          </p:cNvPr>
          <p:cNvSpPr/>
          <p:nvPr/>
        </p:nvSpPr>
        <p:spPr>
          <a:xfrm>
            <a:off x="11505048" y="6054587"/>
            <a:ext cx="240639" cy="240639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Star: 4 Points 44">
            <a:extLst>
              <a:ext uri="{FF2B5EF4-FFF2-40B4-BE49-F238E27FC236}">
                <a16:creationId xmlns:a16="http://schemas.microsoft.com/office/drawing/2014/main" id="{C988C76E-AC7F-46C6-8AC8-383C57F51F6F}"/>
              </a:ext>
            </a:extLst>
          </p:cNvPr>
          <p:cNvSpPr/>
          <p:nvPr/>
        </p:nvSpPr>
        <p:spPr>
          <a:xfrm>
            <a:off x="11148386" y="6127299"/>
            <a:ext cx="356662" cy="356662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1AA12253-0BD3-467D-B5B0-40111E0AD818}"/>
              </a:ext>
            </a:extLst>
          </p:cNvPr>
          <p:cNvSpPr/>
          <p:nvPr/>
        </p:nvSpPr>
        <p:spPr>
          <a:xfrm>
            <a:off x="6900333" y="1749801"/>
            <a:ext cx="3725935" cy="1972011"/>
          </a:xfrm>
          <a:prstGeom prst="roundRect">
            <a:avLst>
              <a:gd name="adj" fmla="val 13323"/>
            </a:avLst>
          </a:prstGeom>
          <a:solidFill>
            <a:schemeClr val="bg1"/>
          </a:solidFill>
          <a:ln>
            <a:noFill/>
          </a:ln>
          <a:effectLst>
            <a:outerShdw blurRad="342900" sx="99000" sy="99000" algn="ctr" rotWithShape="0">
              <a:srgbClr val="9CD59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Subtitle 2">
            <a:extLst>
              <a:ext uri="{FF2B5EF4-FFF2-40B4-BE49-F238E27FC236}">
                <a16:creationId xmlns:a16="http://schemas.microsoft.com/office/drawing/2014/main" id="{D93B0094-FEF9-47F4-94DE-850E3F7D4F3A}"/>
              </a:ext>
            </a:extLst>
          </p:cNvPr>
          <p:cNvSpPr txBox="1">
            <a:spLocks/>
          </p:cNvSpPr>
          <p:nvPr/>
        </p:nvSpPr>
        <p:spPr>
          <a:xfrm>
            <a:off x="7807240" y="1876695"/>
            <a:ext cx="1912120" cy="4778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36A28"/>
                </a:solidFill>
                <a:latin typeface="Raleway ExtraBold" panose="020B0903030101060003" pitchFamily="34" charset="0"/>
              </a:rPr>
              <a:t>Structure</a:t>
            </a:r>
          </a:p>
        </p:txBody>
      </p:sp>
      <p:sp>
        <p:nvSpPr>
          <p:cNvPr id="59" name="Subtitle 2">
            <a:extLst>
              <a:ext uri="{FF2B5EF4-FFF2-40B4-BE49-F238E27FC236}">
                <a16:creationId xmlns:a16="http://schemas.microsoft.com/office/drawing/2014/main" id="{E43F6B0A-8426-4B3F-AA2D-16D383B8AEE9}"/>
              </a:ext>
            </a:extLst>
          </p:cNvPr>
          <p:cNvSpPr txBox="1">
            <a:spLocks/>
          </p:cNvSpPr>
          <p:nvPr/>
        </p:nvSpPr>
        <p:spPr>
          <a:xfrm>
            <a:off x="7035799" y="2313773"/>
            <a:ext cx="3455002" cy="1315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Raleway Light" panose="020B0403030101060003" pitchFamily="34" charset="0"/>
              </a:rPr>
              <a:t>Presentation is converted to multiple PNGs, they are rated by the neural nets, and the feedback is given to the user.</a:t>
            </a: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8148F31C-8641-4E03-B545-2CA059666D61}"/>
              </a:ext>
            </a:extLst>
          </p:cNvPr>
          <p:cNvSpPr/>
          <p:nvPr/>
        </p:nvSpPr>
        <p:spPr>
          <a:xfrm>
            <a:off x="1437829" y="4155288"/>
            <a:ext cx="3725935" cy="1972011"/>
          </a:xfrm>
          <a:prstGeom prst="roundRect">
            <a:avLst>
              <a:gd name="adj" fmla="val 13323"/>
            </a:avLst>
          </a:prstGeom>
          <a:solidFill>
            <a:schemeClr val="bg1"/>
          </a:solidFill>
          <a:ln>
            <a:noFill/>
          </a:ln>
          <a:effectLst>
            <a:outerShdw blurRad="342900" sx="99000" sy="99000" algn="ctr" rotWithShape="0">
              <a:srgbClr val="9CD59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Subtitle 2">
            <a:extLst>
              <a:ext uri="{FF2B5EF4-FFF2-40B4-BE49-F238E27FC236}">
                <a16:creationId xmlns:a16="http://schemas.microsoft.com/office/drawing/2014/main" id="{B17AACD6-EDC3-4D36-A835-2C0D99C27915}"/>
              </a:ext>
            </a:extLst>
          </p:cNvPr>
          <p:cNvSpPr txBox="1">
            <a:spLocks/>
          </p:cNvSpPr>
          <p:nvPr/>
        </p:nvSpPr>
        <p:spPr>
          <a:xfrm>
            <a:off x="2089761" y="4282182"/>
            <a:ext cx="2422070" cy="4778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336A28"/>
                </a:solidFill>
                <a:latin typeface="Raleway ExtraBold" panose="020B0903030101060003" pitchFamily="34" charset="0"/>
              </a:rPr>
              <a:t>Additional AI</a:t>
            </a:r>
          </a:p>
        </p:txBody>
      </p:sp>
      <p:sp>
        <p:nvSpPr>
          <p:cNvPr id="74" name="Subtitle 2">
            <a:extLst>
              <a:ext uri="{FF2B5EF4-FFF2-40B4-BE49-F238E27FC236}">
                <a16:creationId xmlns:a16="http://schemas.microsoft.com/office/drawing/2014/main" id="{D0BE87B0-E914-485B-941B-A5734FC23C5A}"/>
              </a:ext>
            </a:extLst>
          </p:cNvPr>
          <p:cNvSpPr txBox="1">
            <a:spLocks/>
          </p:cNvSpPr>
          <p:nvPr/>
        </p:nvSpPr>
        <p:spPr>
          <a:xfrm>
            <a:off x="1573295" y="4719260"/>
            <a:ext cx="3455002" cy="131590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Raleway Light" panose="020B0403030101060003" pitchFamily="34" charset="0"/>
              </a:rPr>
              <a:t>One more AI can be created to also rate the startup idea itself, but this probably will not be implemented during hackathon. 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96F3AE2D-9594-4481-B823-8F61F75380C3}"/>
              </a:ext>
            </a:extLst>
          </p:cNvPr>
          <p:cNvSpPr/>
          <p:nvPr/>
        </p:nvSpPr>
        <p:spPr>
          <a:xfrm>
            <a:off x="6900333" y="4155288"/>
            <a:ext cx="3725935" cy="1972011"/>
          </a:xfrm>
          <a:prstGeom prst="roundRect">
            <a:avLst>
              <a:gd name="adj" fmla="val 13323"/>
            </a:avLst>
          </a:prstGeom>
          <a:solidFill>
            <a:schemeClr val="bg1"/>
          </a:solidFill>
          <a:ln>
            <a:noFill/>
          </a:ln>
          <a:effectLst>
            <a:outerShdw blurRad="342900" sx="99000" sy="99000" algn="ctr" rotWithShape="0">
              <a:srgbClr val="9CD59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Subtitle 2">
            <a:extLst>
              <a:ext uri="{FF2B5EF4-FFF2-40B4-BE49-F238E27FC236}">
                <a16:creationId xmlns:a16="http://schemas.microsoft.com/office/drawing/2014/main" id="{3A19888E-CAB3-4F6F-9A36-D3A8D8322419}"/>
              </a:ext>
            </a:extLst>
          </p:cNvPr>
          <p:cNvSpPr txBox="1">
            <a:spLocks/>
          </p:cNvSpPr>
          <p:nvPr/>
        </p:nvSpPr>
        <p:spPr>
          <a:xfrm>
            <a:off x="7265000" y="4282182"/>
            <a:ext cx="2996600" cy="4778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>
                <a:solidFill>
                  <a:srgbClr val="336A28"/>
                </a:solidFill>
                <a:latin typeface="Raleway ExtraBold" panose="020B0903030101060003" pitchFamily="34" charset="0"/>
              </a:rPr>
              <a:t>Pitchdeck</a:t>
            </a:r>
            <a:r>
              <a:rPr lang="en-US" sz="2000" dirty="0">
                <a:solidFill>
                  <a:srgbClr val="336A28"/>
                </a:solidFill>
                <a:latin typeface="Raleway ExtraBold" panose="020B0903030101060003" pitchFamily="34" charset="0"/>
              </a:rPr>
              <a:t> generation</a:t>
            </a:r>
          </a:p>
        </p:txBody>
      </p:sp>
      <p:sp>
        <p:nvSpPr>
          <p:cNvPr id="77" name="Subtitle 2">
            <a:extLst>
              <a:ext uri="{FF2B5EF4-FFF2-40B4-BE49-F238E27FC236}">
                <a16:creationId xmlns:a16="http://schemas.microsoft.com/office/drawing/2014/main" id="{181302FA-5F2E-40DB-B1B5-C546EED433BC}"/>
              </a:ext>
            </a:extLst>
          </p:cNvPr>
          <p:cNvSpPr txBox="1">
            <a:spLocks/>
          </p:cNvSpPr>
          <p:nvPr/>
        </p:nvSpPr>
        <p:spPr>
          <a:xfrm>
            <a:off x="6891867" y="4719260"/>
            <a:ext cx="3742866" cy="1315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Raleway Light" panose="020B0403030101060003" pitchFamily="34" charset="0"/>
              </a:rPr>
              <a:t>“bad” slides can be, for example, regenerated by an AI that will create good design and structure.</a:t>
            </a:r>
          </a:p>
        </p:txBody>
      </p:sp>
    </p:spTree>
    <p:extLst>
      <p:ext uri="{BB962C8B-B14F-4D97-AF65-F5344CB8AC3E}">
        <p14:creationId xmlns:p14="http://schemas.microsoft.com/office/powerpoint/2010/main" val="871795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ith his arms raised&#10;&#10;Description automatically generated">
            <a:extLst>
              <a:ext uri="{FF2B5EF4-FFF2-40B4-BE49-F238E27FC236}">
                <a16:creationId xmlns:a16="http://schemas.microsoft.com/office/drawing/2014/main" id="{7B00D318-4E43-4CE3-9767-EAF940479D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2528" y="1143528"/>
            <a:ext cx="5714472" cy="57144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9F542B-B843-4559-931A-CDCE91F27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49" y="2295497"/>
            <a:ext cx="4910667" cy="1315904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336A28"/>
                </a:solidFill>
                <a:latin typeface="Raleway Black" panose="020B0A03030101060003" pitchFamily="34" charset="0"/>
              </a:rPr>
              <a:t>Thanks!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AF9B04-3248-43D3-B7B1-D1EAC4A796D6}"/>
              </a:ext>
            </a:extLst>
          </p:cNvPr>
          <p:cNvSpPr txBox="1">
            <a:spLocks/>
          </p:cNvSpPr>
          <p:nvPr/>
        </p:nvSpPr>
        <p:spPr>
          <a:xfrm>
            <a:off x="1824767" y="3707740"/>
            <a:ext cx="2466710" cy="656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Raleway Light" panose="020B0403030101060003" pitchFamily="34" charset="0"/>
              </a:rPr>
              <a:t>Let me know what you think!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496A32F-E6A8-49FF-B253-DB5CCC3F8A10}"/>
              </a:ext>
            </a:extLst>
          </p:cNvPr>
          <p:cNvGrpSpPr/>
          <p:nvPr/>
        </p:nvGrpSpPr>
        <p:grpSpPr>
          <a:xfrm flipH="1">
            <a:off x="3095760" y="3140472"/>
            <a:ext cx="2116137" cy="4450555"/>
            <a:chOff x="1079500" y="2844800"/>
            <a:chExt cx="2116137" cy="4450555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6706834-9473-46CA-9D5F-B95299C4AB02}"/>
                </a:ext>
              </a:extLst>
            </p:cNvPr>
            <p:cNvCxnSpPr/>
            <p:nvPr/>
          </p:nvCxnSpPr>
          <p:spPr>
            <a:xfrm>
              <a:off x="1079500" y="2844800"/>
              <a:ext cx="0" cy="2247900"/>
            </a:xfrm>
            <a:prstGeom prst="line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7F9D7FA7-465A-4898-9013-0F8B1EAD09A0}"/>
                </a:ext>
              </a:extLst>
            </p:cNvPr>
            <p:cNvSpPr/>
            <p:nvPr/>
          </p:nvSpPr>
          <p:spPr>
            <a:xfrm rot="10800000">
              <a:off x="1079500" y="4358481"/>
              <a:ext cx="1468437" cy="1468437"/>
            </a:xfrm>
            <a:prstGeom prst="arc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CD590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DD25CF7-2E01-4497-B480-30416DF00F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13719" y="5826918"/>
              <a:ext cx="647700" cy="0"/>
            </a:xfrm>
            <a:prstGeom prst="line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9D936F41-88E6-4BBA-8A3A-48CA8F2EE0FE}"/>
                </a:ext>
              </a:extLst>
            </p:cNvPr>
            <p:cNvSpPr/>
            <p:nvPr/>
          </p:nvSpPr>
          <p:spPr>
            <a:xfrm>
              <a:off x="1727200" y="5826918"/>
              <a:ext cx="1468437" cy="1468437"/>
            </a:xfrm>
            <a:prstGeom prst="arc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CD590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1313A5C-3109-4A44-9AEF-F363DCCFBC27}"/>
              </a:ext>
            </a:extLst>
          </p:cNvPr>
          <p:cNvGrpSpPr/>
          <p:nvPr/>
        </p:nvGrpSpPr>
        <p:grpSpPr>
          <a:xfrm rot="10800000" flipH="1">
            <a:off x="904346" y="-742815"/>
            <a:ext cx="2116137" cy="4450555"/>
            <a:chOff x="1079500" y="2844800"/>
            <a:chExt cx="2116137" cy="4450555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5BAFB9D-3E33-48C8-BA05-96DB5797BFAC}"/>
                </a:ext>
              </a:extLst>
            </p:cNvPr>
            <p:cNvCxnSpPr/>
            <p:nvPr/>
          </p:nvCxnSpPr>
          <p:spPr>
            <a:xfrm>
              <a:off x="1079500" y="2844800"/>
              <a:ext cx="0" cy="2247900"/>
            </a:xfrm>
            <a:prstGeom prst="line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Arc 26">
              <a:extLst>
                <a:ext uri="{FF2B5EF4-FFF2-40B4-BE49-F238E27FC236}">
                  <a16:creationId xmlns:a16="http://schemas.microsoft.com/office/drawing/2014/main" id="{A82BB00E-0C6D-4534-B41E-EC42C25BD619}"/>
                </a:ext>
              </a:extLst>
            </p:cNvPr>
            <p:cNvSpPr/>
            <p:nvPr/>
          </p:nvSpPr>
          <p:spPr>
            <a:xfrm rot="10800000">
              <a:off x="1079500" y="4358481"/>
              <a:ext cx="1468437" cy="1468437"/>
            </a:xfrm>
            <a:prstGeom prst="arc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CD590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73DFC29-E9CE-4556-A55F-1028109F41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13719" y="5826918"/>
              <a:ext cx="647700" cy="0"/>
            </a:xfrm>
            <a:prstGeom prst="line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Arc 28">
              <a:extLst>
                <a:ext uri="{FF2B5EF4-FFF2-40B4-BE49-F238E27FC236}">
                  <a16:creationId xmlns:a16="http://schemas.microsoft.com/office/drawing/2014/main" id="{238C5782-039F-479A-BE82-3599A53AD00D}"/>
                </a:ext>
              </a:extLst>
            </p:cNvPr>
            <p:cNvSpPr/>
            <p:nvPr/>
          </p:nvSpPr>
          <p:spPr>
            <a:xfrm>
              <a:off x="1727200" y="5826918"/>
              <a:ext cx="1468437" cy="1468437"/>
            </a:xfrm>
            <a:prstGeom prst="arc">
              <a:avLst/>
            </a:prstGeom>
            <a:ln w="19050">
              <a:solidFill>
                <a:srgbClr val="9CD5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CD590"/>
                </a:solidFill>
              </a:endParaRPr>
            </a:p>
          </p:txBody>
        </p:sp>
      </p:grpSp>
      <p:sp>
        <p:nvSpPr>
          <p:cNvPr id="24" name="Star: 4 Points 23">
            <a:extLst>
              <a:ext uri="{FF2B5EF4-FFF2-40B4-BE49-F238E27FC236}">
                <a16:creationId xmlns:a16="http://schemas.microsoft.com/office/drawing/2014/main" id="{FCE5C92F-87F6-4878-A677-54A12F05892C}"/>
              </a:ext>
            </a:extLst>
          </p:cNvPr>
          <p:cNvSpPr/>
          <p:nvPr/>
        </p:nvSpPr>
        <p:spPr>
          <a:xfrm>
            <a:off x="1193799" y="5891738"/>
            <a:ext cx="240639" cy="240639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Star: 4 Points 30">
            <a:extLst>
              <a:ext uri="{FF2B5EF4-FFF2-40B4-BE49-F238E27FC236}">
                <a16:creationId xmlns:a16="http://schemas.microsoft.com/office/drawing/2014/main" id="{6FEF9C7D-BA7D-4999-9F54-C81870A9FEE4}"/>
              </a:ext>
            </a:extLst>
          </p:cNvPr>
          <p:cNvSpPr/>
          <p:nvPr/>
        </p:nvSpPr>
        <p:spPr>
          <a:xfrm>
            <a:off x="1438009" y="6122590"/>
            <a:ext cx="356662" cy="356662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Star: 4 Points 31">
            <a:extLst>
              <a:ext uri="{FF2B5EF4-FFF2-40B4-BE49-F238E27FC236}">
                <a16:creationId xmlns:a16="http://schemas.microsoft.com/office/drawing/2014/main" id="{354445A4-9269-445B-A479-7C6869DDF29D}"/>
              </a:ext>
            </a:extLst>
          </p:cNvPr>
          <p:cNvSpPr/>
          <p:nvPr/>
        </p:nvSpPr>
        <p:spPr>
          <a:xfrm>
            <a:off x="11267878" y="179455"/>
            <a:ext cx="240639" cy="240639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Star: 4 Points 32">
            <a:extLst>
              <a:ext uri="{FF2B5EF4-FFF2-40B4-BE49-F238E27FC236}">
                <a16:creationId xmlns:a16="http://schemas.microsoft.com/office/drawing/2014/main" id="{AF9FCFEB-03E6-4D5C-BD82-4CC6869047ED}"/>
              </a:ext>
            </a:extLst>
          </p:cNvPr>
          <p:cNvSpPr/>
          <p:nvPr/>
        </p:nvSpPr>
        <p:spPr>
          <a:xfrm>
            <a:off x="11031536" y="405078"/>
            <a:ext cx="356662" cy="356662"/>
          </a:xfrm>
          <a:prstGeom prst="star4">
            <a:avLst/>
          </a:prstGeom>
          <a:solidFill>
            <a:srgbClr val="9CD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81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</TotalTime>
  <Words>303</Words>
  <Application>Microsoft Office PowerPoint</Application>
  <PresentationFormat>Widescreen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Raleway Medium</vt:lpstr>
      <vt:lpstr>Raleway Black</vt:lpstr>
      <vt:lpstr>Arial</vt:lpstr>
      <vt:lpstr>Raleway Light</vt:lpstr>
      <vt:lpstr>Calibri Light</vt:lpstr>
      <vt:lpstr>Calibri</vt:lpstr>
      <vt:lpstr>Raleway ExtraBold</vt:lpstr>
      <vt:lpstr>Office Theme</vt:lpstr>
      <vt:lpstr>Pitch Deck</vt:lpstr>
      <vt:lpstr>Pitch Deck Presentations</vt:lpstr>
      <vt:lpstr>Market Analysis</vt:lpstr>
      <vt:lpstr>Strategy</vt:lpstr>
      <vt:lpstr>Additional Info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Artem Shelamanov</dc:creator>
  <cp:lastModifiedBy>Artem Shelamanov</cp:lastModifiedBy>
  <cp:revision>265</cp:revision>
  <dcterms:created xsi:type="dcterms:W3CDTF">2023-06-17T09:19:34Z</dcterms:created>
  <dcterms:modified xsi:type="dcterms:W3CDTF">2023-07-06T15:58:27Z</dcterms:modified>
</cp:coreProperties>
</file>

<file path=docProps/thumbnail.jpeg>
</file>